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E857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/>
    <p:restoredTop sz="94558"/>
  </p:normalViewPr>
  <p:slideViewPr>
    <p:cSldViewPr>
      <p:cViewPr varScale="1">
        <p:scale>
          <a:sx n="152" d="100"/>
          <a:sy n="152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Autofit/>
          </a:bodyPr>
          <a:lstStyle/>
          <a:p>
            <a:r>
              <a:rPr lang="cy-GB" sz="3200" dirty="0"/>
              <a:t>Cam 4: Tyfu ein cynhwysion ein hunain heb hadau</a:t>
            </a:r>
            <a:r>
              <a:rPr lang="en-GB" sz="3200" dirty="0"/>
              <a:t> </a:t>
            </a:r>
            <a:endParaRPr lang="cy-GB" sz="32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6434-297D-C44B-8F78-5A8165FD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</a:t>
            </a:r>
            <a:r>
              <a:rPr lang="cy-GB" dirty="0">
                <a:solidFill>
                  <a:srgbClr val="E85703"/>
                </a:solidFill>
              </a:rPr>
              <a:t>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432DB-F76C-CA41-BD3B-6C7F3B95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y-GB" dirty="0"/>
              <a:t>Archwilio ffyrdd y mae planhigion yn atgenhedlu heb hadau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/>
              <a:t>: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/>
              <a:t>Gan feddwl yn ôl i gam 2, beth sydd angen digwydd i gynhyrchu hadau?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/>
              <a:t>A allwch chi feddwl am unrhyw </a:t>
            </a:r>
            <a:br>
              <a:rPr lang="cy-GB" dirty="0"/>
            </a:br>
            <a:r>
              <a:rPr lang="cy-GB" dirty="0"/>
              <a:t>broblemau y gallai hyn eu hachosi?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/>
              <a:t>Pam y gallai fod yn ddefnyddiol </a:t>
            </a:r>
            <a:br>
              <a:rPr lang="cy-GB" dirty="0"/>
            </a:br>
            <a:r>
              <a:rPr lang="cy-GB" dirty="0"/>
              <a:t>i blanhigion atgynhyrchu heb </a:t>
            </a:r>
            <a:br>
              <a:rPr lang="cy-GB" dirty="0"/>
            </a:br>
            <a:r>
              <a:rPr lang="cy-GB" dirty="0"/>
              <a:t>gynhyrchu hadau?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B82870-A6D2-EE4F-9B49-B2AE0063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592288" cy="172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1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C915-6553-D340-A6C1-54DE70F9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6912768" cy="720080"/>
          </a:xfrm>
        </p:spPr>
        <p:txBody>
          <a:bodyPr>
            <a:noAutofit/>
          </a:bodyPr>
          <a:lstStyle/>
          <a:p>
            <a:r>
              <a:rPr lang="cy-GB" sz="3000" dirty="0"/>
              <a:t>Atgynhyrchiad rhywiol mewn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A4740-2A3D-AC4A-AA3B-A246D6DD5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200" dirty="0"/>
              <a:t>Gelwir atgenhedlu planhigion gan ddefnyddio hadau yn atgenhedlu rhywiol gan ei fod yn cynnwys celloedd benywaidd a gwrywaidd.</a:t>
            </a:r>
            <a:endParaRPr lang="en-GB" sz="2200" dirty="0"/>
          </a:p>
          <a:p>
            <a:r>
              <a:rPr lang="cy-GB" sz="2200" dirty="0"/>
              <a:t>Mae rhai planhigion yn atgenhedlu gan ddefnyddio atgenhedlu anrhywiol sy’n golygu mai dim ond un rhiant-blanhigyn sydd ei angen ac, o ganlyniad, mae’r epil-blanhigion yn union yr un fath yn enetig â’r rhiant ac â’i gilydd (clonau ydyn nhw).</a:t>
            </a:r>
            <a:endParaRPr lang="en-GB" sz="2200" dirty="0"/>
          </a:p>
          <a:p>
            <a:r>
              <a:rPr lang="cy-GB" sz="2200" dirty="0"/>
              <a:t>Un o’r pethau mwyaf rhyfeddol am blanhigion yw </a:t>
            </a:r>
            <a:br>
              <a:rPr lang="cy-GB" sz="2200" dirty="0"/>
            </a:br>
            <a:r>
              <a:rPr lang="cy-GB" sz="2200" dirty="0"/>
              <a:t>bod gan bob rhan y gallu i dyfu i fod yn glôn </a:t>
            </a:r>
            <a:br>
              <a:rPr lang="cy-GB" sz="2200" dirty="0"/>
            </a:br>
            <a:r>
              <a:rPr lang="cy-GB" sz="2200" dirty="0"/>
              <a:t>newydd o’r planhigyn gwreiddiol gyda’i holl </a:t>
            </a:r>
            <a:br>
              <a:rPr lang="cy-GB" sz="2200" dirty="0"/>
            </a:br>
            <a:r>
              <a:rPr lang="cy-GB" sz="2200" dirty="0"/>
              <a:t>rannau a’i swyddogaethau. Gadewch inni </a:t>
            </a:r>
            <a:br>
              <a:rPr lang="cy-GB" sz="2200" dirty="0"/>
            </a:br>
            <a:r>
              <a:rPr lang="cy-GB" sz="2200" dirty="0"/>
              <a:t>edrych ar blanhigion mefus i weld enghraifft </a:t>
            </a:r>
            <a:br>
              <a:rPr lang="cy-GB" sz="2200" dirty="0"/>
            </a:br>
            <a:r>
              <a:rPr lang="cy-GB" sz="2200" dirty="0"/>
              <a:t>o sut mae hyn yn gweithio.</a:t>
            </a:r>
            <a:r>
              <a:rPr lang="en-GB" sz="2200" dirty="0"/>
              <a:t> </a:t>
            </a:r>
            <a:endParaRPr lang="cy-GB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C9B7D6-2EF5-DD4D-87A7-AB101A4A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986715" cy="2201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2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2E28887-F272-9847-B46E-E7D86F3E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204864"/>
            <a:ext cx="6048672" cy="38847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9DB88C-2CC8-514D-A8BC-3D394A37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/>
          <a:lstStyle/>
          <a:p>
            <a:r>
              <a:rPr lang="cy-GB" dirty="0"/>
              <a:t>Lluosogi planhigion mefus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9A883-11E1-0742-91AF-CBF9017CBDA6}"/>
              </a:ext>
            </a:extLst>
          </p:cNvPr>
          <p:cNvCxnSpPr>
            <a:cxnSpLocks/>
          </p:cNvCxnSpPr>
          <p:nvPr/>
        </p:nvCxnSpPr>
        <p:spPr>
          <a:xfrm>
            <a:off x="3635896" y="2564904"/>
            <a:ext cx="663611" cy="17642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9293AB-1E0E-B040-9806-6EB53660BAC0}"/>
              </a:ext>
            </a:extLst>
          </p:cNvPr>
          <p:cNvCxnSpPr>
            <a:cxnSpLocks/>
          </p:cNvCxnSpPr>
          <p:nvPr/>
        </p:nvCxnSpPr>
        <p:spPr>
          <a:xfrm flipH="1">
            <a:off x="5235611" y="2996952"/>
            <a:ext cx="992573" cy="14762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E9E63-754E-3547-A7EA-B66846772C3F}"/>
              </a:ext>
            </a:extLst>
          </p:cNvPr>
          <p:cNvCxnSpPr>
            <a:cxnSpLocks/>
          </p:cNvCxnSpPr>
          <p:nvPr/>
        </p:nvCxnSpPr>
        <p:spPr>
          <a:xfrm flipH="1">
            <a:off x="5775671" y="3284984"/>
            <a:ext cx="1028577" cy="13321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4F199F-8E05-454E-9F23-3D275FDBDCC9}"/>
              </a:ext>
            </a:extLst>
          </p:cNvPr>
          <p:cNvCxnSpPr>
            <a:cxnSpLocks/>
          </p:cNvCxnSpPr>
          <p:nvPr/>
        </p:nvCxnSpPr>
        <p:spPr>
          <a:xfrm flipH="1">
            <a:off x="6603763" y="2924944"/>
            <a:ext cx="1280605" cy="14042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F2B05D-40C9-1F49-B7AB-FB4E73B8ABE8}"/>
              </a:ext>
            </a:extLst>
          </p:cNvPr>
          <p:cNvCxnSpPr>
            <a:cxnSpLocks/>
          </p:cNvCxnSpPr>
          <p:nvPr/>
        </p:nvCxnSpPr>
        <p:spPr>
          <a:xfrm>
            <a:off x="8028384" y="2924944"/>
            <a:ext cx="87547" cy="13321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CEFA73-5DEB-E142-A1F7-C77784797C17}"/>
              </a:ext>
            </a:extLst>
          </p:cNvPr>
          <p:cNvSpPr txBox="1">
            <a:spLocks/>
          </p:cNvSpPr>
          <p:nvPr/>
        </p:nvSpPr>
        <p:spPr>
          <a:xfrm>
            <a:off x="3203848" y="2276872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600" dirty="0">
                <a:solidFill>
                  <a:srgbClr val="E85803"/>
                </a:solidFill>
              </a:rPr>
              <a:t>Rhiant-blanhigyn</a:t>
            </a:r>
            <a:endParaRPr lang="en-GB" sz="1600" dirty="0">
              <a:solidFill>
                <a:srgbClr val="E8580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878B8E-F31F-7248-8F85-A68762DF0CB7}"/>
              </a:ext>
            </a:extLst>
          </p:cNvPr>
          <p:cNvSpPr txBox="1">
            <a:spLocks/>
          </p:cNvSpPr>
          <p:nvPr/>
        </p:nvSpPr>
        <p:spPr>
          <a:xfrm>
            <a:off x="5940152" y="2708920"/>
            <a:ext cx="850811" cy="290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600" dirty="0">
                <a:solidFill>
                  <a:srgbClr val="E85803"/>
                </a:solidFill>
              </a:rPr>
              <a:t>Rhedwr</a:t>
            </a:r>
            <a:endParaRPr lang="en-GB" sz="1600" dirty="0">
              <a:solidFill>
                <a:srgbClr val="E8580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3769FF-E88B-8344-AFAD-E47F043B37CC}"/>
              </a:ext>
            </a:extLst>
          </p:cNvPr>
          <p:cNvSpPr txBox="1">
            <a:spLocks/>
          </p:cNvSpPr>
          <p:nvPr/>
        </p:nvSpPr>
        <p:spPr>
          <a:xfrm>
            <a:off x="6588224" y="2924944"/>
            <a:ext cx="678135" cy="2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600" dirty="0">
                <a:solidFill>
                  <a:srgbClr val="E85803"/>
                </a:solidFill>
              </a:rPr>
              <a:t>Nod</a:t>
            </a:r>
            <a:endParaRPr lang="en-GB" sz="1600" dirty="0">
              <a:solidFill>
                <a:srgbClr val="E85803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3DBC2C-15FA-3141-A146-56CCD428AAA2}"/>
              </a:ext>
            </a:extLst>
          </p:cNvPr>
          <p:cNvSpPr txBox="1">
            <a:spLocks/>
          </p:cNvSpPr>
          <p:nvPr/>
        </p:nvSpPr>
        <p:spPr>
          <a:xfrm>
            <a:off x="7236296" y="2636912"/>
            <a:ext cx="1411500" cy="307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600" dirty="0">
                <a:solidFill>
                  <a:srgbClr val="E85803"/>
                </a:solidFill>
              </a:rPr>
              <a:t>Epil-blanhigion </a:t>
            </a:r>
            <a:endParaRPr lang="en-GB" sz="1600" dirty="0">
              <a:solidFill>
                <a:srgbClr val="E85803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D717A86-9410-9B47-BF32-2C57F850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576063"/>
          </a:xfrm>
        </p:spPr>
        <p:txBody>
          <a:bodyPr>
            <a:normAutofit/>
          </a:bodyPr>
          <a:lstStyle/>
          <a:p>
            <a:r>
              <a:rPr lang="cy-GB" sz="1800" dirty="0"/>
              <a:t>Mae planhigion mefus yn tyfu rhedwyr er mwyn cynhyrchu planhigion newydd. Mae rhedwyr yn ddarnau o’r planhigyn rhiant gyda’u coesau’n tyfu ar hyd y ddaear.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EC04DEC-69B6-D24C-A9A0-9EB0EDD7D669}"/>
              </a:ext>
            </a:extLst>
          </p:cNvPr>
          <p:cNvSpPr txBox="1">
            <a:spLocks/>
          </p:cNvSpPr>
          <p:nvPr/>
        </p:nvSpPr>
        <p:spPr>
          <a:xfrm>
            <a:off x="611560" y="2276872"/>
            <a:ext cx="230425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y-GB" sz="1800" dirty="0"/>
              <a:t>Pan fydd rhedwyr yn cysylltu â’r pridd, bydd nodau’n ymddangos.</a:t>
            </a:r>
          </a:p>
          <a:p>
            <a:pPr>
              <a:spcBef>
                <a:spcPts val="800"/>
              </a:spcBef>
            </a:pPr>
            <a:r>
              <a:rPr lang="cy-GB" sz="1800" dirty="0"/>
              <a:t>O bob nod, gall epil-blanhigyn ddatblygu, ynghyd â gwreiddiau a dail. </a:t>
            </a:r>
          </a:p>
          <a:p>
            <a:pPr>
              <a:spcBef>
                <a:spcPts val="800"/>
              </a:spcBef>
            </a:pPr>
            <a:r>
              <a:rPr lang="cy-GB" sz="1800" dirty="0"/>
              <a:t>Bydd yr epil-blanhigyn hwn yn glôn o’r </a:t>
            </a:r>
            <a:br>
              <a:rPr lang="cy-GB" sz="1800" dirty="0"/>
            </a:br>
            <a:r>
              <a:rPr lang="cy-GB" sz="1800" dirty="0"/>
              <a:t>rhiant-blanhigyn.</a:t>
            </a:r>
          </a:p>
        </p:txBody>
      </p:sp>
    </p:spTree>
    <p:extLst>
      <p:ext uri="{BB962C8B-B14F-4D97-AF65-F5344CB8AC3E}">
        <p14:creationId xmlns:p14="http://schemas.microsoft.com/office/powerpoint/2010/main" val="20382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5B17-3714-074E-B409-E58122F2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1: Archwilio ymarferol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8F3D-251D-0647-B4B0-0A63DE0E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4392488"/>
          </a:xfrm>
        </p:spPr>
        <p:txBody>
          <a:bodyPr>
            <a:normAutofit/>
          </a:bodyPr>
          <a:lstStyle/>
          <a:p>
            <a:r>
              <a:rPr lang="cy-GB" sz="2200" dirty="0"/>
              <a:t>Gall atgenhedlu deurywiol ddigwydd yn naturiol ond mae’n cael ei ddefnyddio’n amlach gan dyfwyr cnydau i gynhyrchu llawer iawn o gnydau yn gyflym. Gallwn hefyd helpu planhigyn i atgenhedlu (a thyfu mwy o gynhwysion llysiau blasus i’w defnyddio yn ein ryseitiau) trwy gymryd toriadau a chreu’r amodau cywir i greu planhigion cwbl newydd.</a:t>
            </a:r>
            <a:endParaRPr lang="en-GB" sz="2200" dirty="0"/>
          </a:p>
          <a:p>
            <a:r>
              <a:rPr lang="cy-GB" sz="2200" dirty="0"/>
              <a:t>Rydyn ni’n mynd i ddefnyddio ein </a:t>
            </a:r>
            <a:br>
              <a:rPr lang="cy-GB" sz="2200" dirty="0"/>
            </a:br>
            <a:r>
              <a:rPr lang="cy-GB" sz="2200" dirty="0"/>
              <a:t>gwybodaeth am atgenhedlu anrhywiol </a:t>
            </a:r>
            <a:br>
              <a:rPr lang="cy-GB" sz="2200" dirty="0"/>
            </a:br>
            <a:r>
              <a:rPr lang="cy-GB" sz="2200" dirty="0"/>
              <a:t>i dyfu peth nionod gwanwyn newydd </a:t>
            </a:r>
            <a:br>
              <a:rPr lang="cy-GB" sz="2200" dirty="0"/>
            </a:br>
            <a:r>
              <a:rPr lang="cy-GB" sz="2200" dirty="0"/>
              <a:t>o wreiddiau rhiant-blanhigyn. </a:t>
            </a:r>
            <a:br>
              <a:rPr lang="cy-GB" sz="2200" dirty="0"/>
            </a:br>
            <a:r>
              <a:rPr lang="cy-GB" sz="2200" dirty="0"/>
              <a:t>Yna gallwch ddefnyddio ein cynnyrch </a:t>
            </a:r>
            <a:br>
              <a:rPr lang="cy-GB" sz="2200" dirty="0"/>
            </a:br>
            <a:r>
              <a:rPr lang="cy-GB" sz="2200" dirty="0"/>
              <a:t>newydd yn y ryseitiau y byddwch </a:t>
            </a:r>
            <a:br>
              <a:rPr lang="cy-GB" sz="2200" dirty="0"/>
            </a:br>
            <a:r>
              <a:rPr lang="cy-GB" sz="2200" dirty="0"/>
              <a:t>chi’n eu creu mewn gwers yn y dyfodol.</a:t>
            </a:r>
            <a:r>
              <a:rPr lang="en-GB" sz="2200" dirty="0"/>
              <a:t> </a:t>
            </a:r>
            <a:endParaRPr lang="cy-GB" sz="2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07BE97-8D20-B44B-ABD4-78E68229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703" y="3633783"/>
            <a:ext cx="3530753" cy="2243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0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2ED0-CB44-E147-8B9B-D3739626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Ail-dyfu nionod gwanwyn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CF4D-1522-B14C-80EF-DCA32310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437112"/>
            <a:ext cx="2448272" cy="1080119"/>
          </a:xfrm>
        </p:spPr>
        <p:txBody>
          <a:bodyPr>
            <a:noAutofit/>
          </a:bodyPr>
          <a:lstStyle/>
          <a:p>
            <a:pPr algn="ctr"/>
            <a:r>
              <a:rPr lang="cy-GB" sz="2000" b="1" dirty="0">
                <a:solidFill>
                  <a:srgbClr val="E85803"/>
                </a:solidFill>
              </a:rPr>
              <a:t>Cam 1</a:t>
            </a:r>
            <a:r>
              <a:rPr lang="cy-GB" sz="2000" dirty="0"/>
              <a:t>: Torrwch y gwreiddiau i ffwrdd o rai nionod gwanwyn</a:t>
            </a:r>
            <a:endParaRPr lang="en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8AD5C-C21E-6548-9A97-5B03901D354B}"/>
              </a:ext>
            </a:extLst>
          </p:cNvPr>
          <p:cNvSpPr txBox="1">
            <a:spLocks/>
          </p:cNvSpPr>
          <p:nvPr/>
        </p:nvSpPr>
        <p:spPr>
          <a:xfrm>
            <a:off x="6156176" y="4437112"/>
            <a:ext cx="244827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2000" b="1" dirty="0">
                <a:solidFill>
                  <a:srgbClr val="E85803"/>
                </a:solidFill>
              </a:rPr>
              <a:t>Cam 3</a:t>
            </a:r>
            <a:r>
              <a:rPr lang="cy-GB" sz="2000" dirty="0"/>
              <a:t>: Amnewidiwch y dŵr bob dydd a gwylio’ch nionod newydd yn tyfu!</a:t>
            </a:r>
            <a:r>
              <a:rPr lang="en-GB" sz="2000" dirty="0"/>
              <a:t> </a:t>
            </a:r>
            <a:endParaRPr lang="cy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E1858E-62E0-9542-A5CC-344080E23EDC}"/>
              </a:ext>
            </a:extLst>
          </p:cNvPr>
          <p:cNvSpPr txBox="1">
            <a:spLocks/>
          </p:cNvSpPr>
          <p:nvPr/>
        </p:nvSpPr>
        <p:spPr>
          <a:xfrm>
            <a:off x="3484522" y="2348880"/>
            <a:ext cx="2232248" cy="91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2000" b="1" dirty="0">
                <a:solidFill>
                  <a:srgbClr val="E85803"/>
                </a:solidFill>
              </a:rPr>
              <a:t>Cam 2</a:t>
            </a:r>
            <a:r>
              <a:rPr lang="cy-GB" sz="2000" dirty="0"/>
              <a:t>: Rhowch nhw mewn powlen fas o ddŵr</a:t>
            </a:r>
            <a:endParaRPr lang="en-GB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4410C88-1285-904C-963A-953AF3692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1140" y="3392139"/>
            <a:ext cx="2679012" cy="1948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10A976A-35DF-3F4E-861D-9AC6C460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6716" y="1750169"/>
            <a:ext cx="2081273" cy="2646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51B20E4-8BAE-1F40-A15A-463C87305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717" y="1977438"/>
            <a:ext cx="2153438" cy="2315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EA6D-E21F-8244-AC6B-E10A5A5B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2: Ymchwil annibynnol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36AF-F3DF-B748-8750-1A9D6718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208823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cy-GB" sz="1800" dirty="0"/>
              <a:t>Ymchwiliwch i rai dulliau o luosogi planhigion nad ydym wedi’u trafod eto.</a:t>
            </a:r>
            <a:endParaRPr lang="en-GB" sz="1800" dirty="0"/>
          </a:p>
          <a:p>
            <a:pPr>
              <a:spcBef>
                <a:spcPts val="800"/>
              </a:spcBef>
            </a:pPr>
            <a:r>
              <a:rPr lang="cy-GB" sz="1800" dirty="0"/>
              <a:t>Defnyddiwch eich ymchwil i ysgrifennu canllaw ‘Sut i’ i arddwyr i helpu garddwyr newydd i ddechrau tyfu eu cynhwysion eu hunain heb hadau.</a:t>
            </a:r>
            <a:endParaRPr lang="en-GB" sz="1800" dirty="0"/>
          </a:p>
          <a:p>
            <a:pPr>
              <a:spcBef>
                <a:spcPts val="800"/>
              </a:spcBef>
            </a:pPr>
            <a:r>
              <a:rPr lang="cy-GB" sz="1800" dirty="0"/>
              <a:t>Cofiwch ddefnyddio holl nodweddion testunau cyfarwyddiadau a darlunio pob cam o’ch dulliau.</a:t>
            </a:r>
            <a:endParaRPr lang="en-GB" sz="1800" dirty="0"/>
          </a:p>
          <a:p>
            <a:pPr>
              <a:spcBef>
                <a:spcPts val="800"/>
              </a:spcBef>
            </a:pPr>
            <a:r>
              <a:rPr lang="cy-GB" sz="1800" dirty="0"/>
              <a:t>Efallai yr hoffech chi gyflwyno’ch canllaw fel llyfryn bach, taflen, pwynt pŵer neu fideo.</a:t>
            </a:r>
            <a:r>
              <a:rPr lang="en-GB" sz="1800" dirty="0"/>
              <a:t> </a:t>
            </a:r>
            <a:endParaRPr lang="cy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CBCCEE-A65B-B84D-87E1-57D322E6B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985" y="3645024"/>
            <a:ext cx="3051943" cy="24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FE789-66A2-F245-A4CF-D2C40899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416" y="3501008"/>
            <a:ext cx="3918984" cy="260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4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146-76DF-6448-BE1E-C4084B0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Meddwl yn feirniadol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626D-2B54-DA41-A267-17FEE5F0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440160"/>
          </a:xfrm>
        </p:spPr>
        <p:txBody>
          <a:bodyPr/>
          <a:lstStyle/>
          <a:p>
            <a:r>
              <a:rPr lang="cy-GB" dirty="0"/>
              <a:t>Yn eich grwpiau, meddyliwch yn ofalus ac ystyriwch fanteision ac anfanteision atgenhedlu rhywiol ac anrhywiol mewn planhigion.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084E6A-11E8-EA49-9A28-CECD7ABB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258" y="3068960"/>
            <a:ext cx="3057483" cy="274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744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501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Cam 4: Tyfu ein cynhwysion ein hunain heb hadau </vt:lpstr>
      <vt:lpstr>Amcan dysgu</vt:lpstr>
      <vt:lpstr>Atgynhyrchiad rhywiol mewn planhigion</vt:lpstr>
      <vt:lpstr>Lluosogi planhigion mefus</vt:lpstr>
      <vt:lpstr>Tasg 1: Archwilio ymarferol</vt:lpstr>
      <vt:lpstr>Ail-dyfu nionod gwanwyn</vt:lpstr>
      <vt:lpstr>Tasg 2: Ymchwil annibynnol</vt:lpstr>
      <vt:lpstr>Meddwl yn feirniadol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153</cp:revision>
  <dcterms:created xsi:type="dcterms:W3CDTF">2019-10-23T13:59:40Z</dcterms:created>
  <dcterms:modified xsi:type="dcterms:W3CDTF">2019-12-08T13:51:21Z</dcterms:modified>
</cp:coreProperties>
</file>